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9" r:id="rId4"/>
    <p:sldId id="264" r:id="rId5"/>
    <p:sldId id="279" r:id="rId6"/>
    <p:sldId id="269" r:id="rId7"/>
    <p:sldId id="270" r:id="rId8"/>
    <p:sldId id="273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3" name="arrow.wav"/>
          </p:stSnd>
        </p:sndAc>
      </p:transition>
    </mc:Choice>
    <mc:Fallback>
      <p:transition spd="slow">
        <p:split orient="vert"/>
        <p:sndAc>
          <p:stSnd>
            <p:snd r:embed="rId1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c/NTQwMTkwMjk4NjRa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messenger.com/t/3910974655581136" TargetMode="External"/><Relationship Id="rId4" Type="http://schemas.openxmlformats.org/officeDocument/2006/relationships/hyperlink" Target="https://www.facebook.com/groups/51468129924570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image" Target="../media/image15.png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12" Type="http://schemas.openxmlformats.org/officeDocument/2006/relationships/image" Target="../media/image14.tmp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11" Type="http://schemas.openxmlformats.org/officeDocument/2006/relationships/image" Target="../media/image13.tmp"/><Relationship Id="rId5" Type="http://schemas.openxmlformats.org/officeDocument/2006/relationships/image" Target="../media/image7.tmp"/><Relationship Id="rId15" Type="http://schemas.openxmlformats.org/officeDocument/2006/relationships/image" Target="../media/image17.tmp"/><Relationship Id="rId10" Type="http://schemas.openxmlformats.org/officeDocument/2006/relationships/image" Target="../media/image12.tmp"/><Relationship Id="rId4" Type="http://schemas.openxmlformats.org/officeDocument/2006/relationships/image" Target="../media/image6.tmp"/><Relationship Id="rId9" Type="http://schemas.openxmlformats.org/officeDocument/2006/relationships/image" Target="../media/image11.tmp"/><Relationship Id="rId1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jpg"/><Relationship Id="rId4" Type="http://schemas.openxmlformats.org/officeDocument/2006/relationships/image" Target="../media/image2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4.tmp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49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sr-Latn-RS" sz="18500" b="1" spc="-3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sz="18500" b="1" spc="-3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rimena matematike  u struci</a:t>
            </a:r>
            <a:endParaRPr lang="en-US" sz="18500" b="1" spc="-3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6000" b="1" dirty="0" smtClean="0">
              <a:solidFill>
                <a:srgbClr val="2F3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b="1" dirty="0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</a:t>
            </a:r>
            <a:r>
              <a:rPr lang="sr-Latn-RS" sz="6000" b="1" dirty="0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000" b="1" dirty="0" err="1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vnik</a:t>
            </a:r>
            <a:r>
              <a:rPr lang="en-US" sz="6000" b="1" dirty="0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matematike</a:t>
            </a:r>
            <a:r>
              <a:rPr lang="en-US" sz="6000" b="1" dirty="0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sr-Latn-RS" sz="6000" b="1" dirty="0" smtClean="0">
              <a:solidFill>
                <a:srgbClr val="2F3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b="1" dirty="0" err="1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Gorica</a:t>
            </a:r>
            <a:r>
              <a:rPr lang="en-US" sz="6000" b="1" dirty="0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Pantelic</a:t>
            </a:r>
            <a:endParaRPr lang="sr-Latn-RS" sz="6000" b="1" dirty="0" smtClean="0">
              <a:solidFill>
                <a:srgbClr val="2F3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6000" b="1" i="1" u="sng" dirty="0">
              <a:solidFill>
                <a:srgbClr val="2F3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6000" b="1" i="1" u="sng" dirty="0" smtClean="0">
                <a:solidFill>
                  <a:srgbClr val="2F3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SREDNJA STRUČNA ŠKOLA, KRAGUJEVAC</a:t>
            </a:r>
            <a:endParaRPr lang="sr-Latn-RS" sz="6000" b="1" i="1" u="sng" dirty="0">
              <a:solidFill>
                <a:srgbClr val="2F35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Projekat</a:t>
            </a:r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iz</a:t>
            </a:r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matematike</a:t>
            </a:r>
            <a:endParaRPr lang="sr-Latn-RS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8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0" y="10886"/>
            <a:ext cx="9144000" cy="6847114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sr-Latn-RS" sz="1400" dirty="0" smtClean="0"/>
              <a:t>                                                                           </a:t>
            </a:r>
            <a:r>
              <a:rPr lang="en-US" sz="1400" b="1" dirty="0" err="1" smtClean="0"/>
              <a:t>Ocena</a:t>
            </a:r>
            <a:r>
              <a:rPr lang="en-US" sz="1400" b="1" dirty="0" smtClean="0"/>
              <a:t> </a:t>
            </a:r>
            <a:r>
              <a:rPr lang="en-US" sz="1400" b="1" dirty="0"/>
              <a:t>5 (</a:t>
            </a:r>
            <a:r>
              <a:rPr lang="en-US" sz="1400" b="1" dirty="0" err="1"/>
              <a:t>jer</a:t>
            </a:r>
            <a:r>
              <a:rPr lang="en-US" sz="1400" b="1" dirty="0"/>
              <a:t> mi je </a:t>
            </a:r>
            <a:r>
              <a:rPr lang="en-US" sz="1400" b="1" dirty="0" err="1"/>
              <a:t>mnogo</a:t>
            </a:r>
            <a:r>
              <a:rPr lang="en-US" sz="1400" b="1" dirty="0"/>
              <a:t> </a:t>
            </a:r>
            <a:r>
              <a:rPr lang="en-US" sz="1400" b="1" dirty="0" err="1"/>
              <a:t>vremena</a:t>
            </a:r>
            <a:r>
              <a:rPr lang="en-US" sz="1400" b="1" dirty="0"/>
              <a:t> </a:t>
            </a:r>
            <a:endParaRPr lang="sr-Latn-RS" sz="1400" b="1" dirty="0"/>
          </a:p>
          <a:p>
            <a:r>
              <a:rPr lang="sr-Latn-RS" sz="1400" b="1" dirty="0" smtClean="0"/>
              <a:t>                                                                       utrošeno 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</a:t>
            </a:r>
            <a:r>
              <a:rPr lang="en-US" sz="1400" b="1" dirty="0" err="1"/>
              <a:t>razmisljanje</a:t>
            </a:r>
            <a:r>
              <a:rPr lang="en-US" sz="1400" b="1" dirty="0"/>
              <a:t> </a:t>
            </a:r>
            <a:r>
              <a:rPr lang="en-US" sz="1400" b="1" dirty="0" err="1"/>
              <a:t>kako</a:t>
            </a:r>
            <a:r>
              <a:rPr lang="en-US" sz="1400" b="1" dirty="0"/>
              <a:t> da </a:t>
            </a:r>
            <a:r>
              <a:rPr lang="en-US" sz="1400" b="1" dirty="0" err="1"/>
              <a:t>uradim</a:t>
            </a:r>
            <a:r>
              <a:rPr lang="en-US" sz="1400" b="1" dirty="0"/>
              <a:t> </a:t>
            </a:r>
            <a:endParaRPr lang="sr-Latn-RS" sz="1400" b="1" dirty="0" smtClean="0"/>
          </a:p>
          <a:p>
            <a:r>
              <a:rPr lang="sr-Latn-RS" sz="1400" b="1" dirty="0"/>
              <a:t> </a:t>
            </a:r>
            <a:r>
              <a:rPr lang="sr-Latn-RS" sz="1400" b="1" dirty="0" smtClean="0"/>
              <a:t>                                                                                            </a:t>
            </a:r>
            <a:r>
              <a:rPr lang="en-US" sz="1400" b="1" dirty="0" err="1" smtClean="0"/>
              <a:t>ovaj</a:t>
            </a:r>
            <a:r>
              <a:rPr lang="en-US" sz="1400" b="1" dirty="0" smtClean="0"/>
              <a:t> </a:t>
            </a:r>
            <a:r>
              <a:rPr lang="en-US" sz="1400" b="1" dirty="0" err="1"/>
              <a:t>zadatak</a:t>
            </a:r>
            <a:r>
              <a:rPr lang="en-US" sz="1400" b="1" dirty="0"/>
              <a:t>    </a:t>
            </a:r>
          </a:p>
          <a:p>
            <a:r>
              <a:rPr lang="en-US" sz="1400" b="1" dirty="0"/>
              <a:t>                                </a:t>
            </a:r>
            <a:r>
              <a:rPr lang="sr-Latn-RS" sz="1400" b="1" dirty="0" smtClean="0"/>
              <a:t>                                                           i</a:t>
            </a:r>
            <a:r>
              <a:rPr lang="en-US" sz="1400" b="1" dirty="0" smtClean="0"/>
              <a:t> </a:t>
            </a:r>
            <a:r>
              <a:rPr lang="en-US" sz="1400" b="1" dirty="0"/>
              <a:t>bas </a:t>
            </a:r>
            <a:r>
              <a:rPr lang="en-US" sz="1400" b="1" dirty="0" err="1"/>
              <a:t>sam</a:t>
            </a:r>
            <a:r>
              <a:rPr lang="en-US" sz="1400" b="1" dirty="0"/>
              <a:t> se </a:t>
            </a:r>
            <a:r>
              <a:rPr lang="en-US" sz="1400" b="1" dirty="0" err="1" smtClean="0"/>
              <a:t>potrudio</a:t>
            </a:r>
            <a:r>
              <a:rPr lang="sr-Latn-RS" sz="1600" b="1" dirty="0" smtClean="0"/>
              <a:t>)</a:t>
            </a:r>
            <a:endParaRPr lang="en-US" sz="16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5" y="406078"/>
            <a:ext cx="1862931" cy="216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6078"/>
            <a:ext cx="186293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Zakrivljena strelica nadole 2048"/>
          <p:cNvSpPr/>
          <p:nvPr/>
        </p:nvSpPr>
        <p:spPr>
          <a:xfrm>
            <a:off x="2439924" y="21336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053" name="Zakrivljena strelica nagore 2052"/>
          <p:cNvSpPr/>
          <p:nvPr/>
        </p:nvSpPr>
        <p:spPr>
          <a:xfrm>
            <a:off x="5334000" y="167640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3193" y="3244334"/>
            <a:ext cx="509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HVALA  NA  PAŽNJI !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52220"/>
            <a:ext cx="2057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Tri </a:t>
            </a:r>
            <a:r>
              <a:rPr lang="en-US" sz="2000" b="1" dirty="0" err="1" smtClean="0"/>
              <a:t>osnovna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koncepta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-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Google Classroom </a:t>
            </a:r>
            <a:r>
              <a:rPr lang="en-US" sz="1600" dirty="0" smtClean="0"/>
              <a:t>: </a:t>
            </a:r>
            <a:r>
              <a:rPr lang="en-US" sz="1600" dirty="0" err="1" smtClean="0"/>
              <a:t>Slanje</a:t>
            </a:r>
            <a:r>
              <a:rPr lang="en-US" sz="1600" dirty="0" smtClean="0"/>
              <a:t> </a:t>
            </a:r>
            <a:r>
              <a:rPr lang="en-US" sz="1600" dirty="0" err="1" smtClean="0"/>
              <a:t>zad</a:t>
            </a:r>
            <a:r>
              <a:rPr lang="sr-Latn-RS" sz="1600" dirty="0" smtClean="0"/>
              <a:t>a</a:t>
            </a:r>
            <a:r>
              <a:rPr lang="en-US" sz="1600" dirty="0" smtClean="0"/>
              <a:t>taka</a:t>
            </a:r>
            <a:endParaRPr lang="sr-Latn-RS" sz="1600" dirty="0" smtClean="0"/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https://classroom.google.com/c/NTQwMTkwMjk4NjRa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dirty="0" smtClean="0"/>
              <a:t>-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Facebook </a:t>
            </a:r>
            <a:r>
              <a:rPr lang="en-US" sz="1600" b="1" dirty="0" err="1" smtClean="0">
                <a:solidFill>
                  <a:schemeClr val="bg2">
                    <a:lumMod val="75000"/>
                  </a:schemeClr>
                </a:solidFill>
              </a:rPr>
              <a:t>grupa</a:t>
            </a:r>
            <a:r>
              <a:rPr lang="en-US" sz="1600" dirty="0" smtClean="0"/>
              <a:t>: </a:t>
            </a:r>
            <a:r>
              <a:rPr lang="en-US" sz="1600" dirty="0" err="1" smtClean="0"/>
              <a:t>Postavljenje</a:t>
            </a:r>
            <a:r>
              <a:rPr lang="en-US" sz="1600" dirty="0" smtClean="0"/>
              <a:t> </a:t>
            </a:r>
            <a:r>
              <a:rPr lang="en-US" sz="1600" dirty="0" err="1" smtClean="0"/>
              <a:t>anketa</a:t>
            </a:r>
            <a:r>
              <a:rPr lang="en-US" sz="1600" dirty="0" smtClean="0"/>
              <a:t>, </a:t>
            </a:r>
            <a:r>
              <a:rPr lang="en-US" sz="1600" dirty="0" err="1" smtClean="0"/>
              <a:t>odgovori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</a:p>
          <a:p>
            <a:pPr marL="13716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en-US" sz="1600" dirty="0" err="1" smtClean="0"/>
              <a:t>anketu</a:t>
            </a:r>
            <a:r>
              <a:rPr lang="en-US" sz="1600" dirty="0" smtClean="0"/>
              <a:t>, </a:t>
            </a:r>
            <a:r>
              <a:rPr lang="en-US" sz="1600" dirty="0" err="1" smtClean="0"/>
              <a:t>prebrojavanje</a:t>
            </a:r>
            <a:r>
              <a:rPr lang="en-US" sz="1600" dirty="0" smtClean="0"/>
              <a:t> </a:t>
            </a:r>
            <a:r>
              <a:rPr lang="en-US" sz="1600" dirty="0" smtClean="0"/>
              <a:t>re</a:t>
            </a:r>
            <a:r>
              <a:rPr lang="sr-Latn-RS" sz="1600" dirty="0" smtClean="0"/>
              <a:t>z</a:t>
            </a:r>
            <a:r>
              <a:rPr lang="en-US" sz="1600" dirty="0" err="1" smtClean="0"/>
              <a:t>ultata</a:t>
            </a:r>
            <a:r>
              <a:rPr lang="en-US" sz="1600" dirty="0" smtClean="0"/>
              <a:t> </a:t>
            </a:r>
            <a:r>
              <a:rPr lang="en-US" sz="1600" dirty="0" err="1" smtClean="0"/>
              <a:t>ankete</a:t>
            </a:r>
            <a:r>
              <a:rPr lang="en-US" sz="1600" dirty="0" smtClean="0"/>
              <a:t> i </a:t>
            </a:r>
          </a:p>
          <a:p>
            <a:pPr marL="13716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en-US" sz="1600" dirty="0" err="1" smtClean="0"/>
              <a:t>postavljanje</a:t>
            </a:r>
            <a:r>
              <a:rPr lang="en-US" sz="1600" dirty="0" smtClean="0"/>
              <a:t> </a:t>
            </a:r>
            <a:r>
              <a:rPr lang="en-US" sz="1600" dirty="0" err="1" smtClean="0"/>
              <a:t>pitanja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pPr marL="137160" indent="0">
              <a:buNone/>
            </a:pPr>
            <a:r>
              <a:rPr lang="en-US" sz="1600" dirty="0">
                <a:hlinkClick r:id="rId4"/>
              </a:rPr>
              <a:t>https://www.facebook.com/groups/514681299245700/</a:t>
            </a:r>
            <a:endParaRPr lang="en-US" sz="1600" dirty="0"/>
          </a:p>
          <a:p>
            <a:r>
              <a:rPr lang="en-US" sz="1600" dirty="0" smtClean="0"/>
              <a:t>-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Messenger  </a:t>
            </a:r>
            <a:r>
              <a:rPr lang="en-US" sz="1600" b="1" dirty="0" err="1" smtClean="0">
                <a:solidFill>
                  <a:schemeClr val="bg2">
                    <a:lumMod val="75000"/>
                  </a:schemeClr>
                </a:solidFill>
              </a:rPr>
              <a:t>grupa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: Live </a:t>
            </a:r>
            <a:r>
              <a:rPr lang="en-US" sz="1600" dirty="0" err="1" smtClean="0"/>
              <a:t>predavanje</a:t>
            </a:r>
            <a:endParaRPr lang="sr-Latn-RS" sz="1600" dirty="0" smtClean="0"/>
          </a:p>
          <a:p>
            <a:r>
              <a:rPr lang="sr-Latn-RS" sz="1600" dirty="0">
                <a:hlinkClick r:id="rId5"/>
              </a:rPr>
              <a:t>https://</a:t>
            </a:r>
            <a:r>
              <a:rPr lang="sr-Latn-RS" sz="1600" dirty="0" smtClean="0">
                <a:hlinkClick r:id="rId5"/>
              </a:rPr>
              <a:t>www.messenger.com/t/3910974655581136</a:t>
            </a:r>
            <a:endParaRPr lang="sr-Latn-RS" sz="1600" dirty="0" smtClean="0"/>
          </a:p>
          <a:p>
            <a:endParaRPr lang="en-US" sz="1600" dirty="0"/>
          </a:p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Google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ucionica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dirty="0" smtClean="0"/>
              <a:t>-Nast</a:t>
            </a:r>
            <a:r>
              <a:rPr lang="sr-Latn-RS" sz="1600" dirty="0" smtClean="0"/>
              <a:t>a</a:t>
            </a:r>
            <a:r>
              <a:rPr lang="en-US" sz="1600" dirty="0" err="1" smtClean="0"/>
              <a:t>vni</a:t>
            </a:r>
            <a:r>
              <a:rPr lang="sr-Latn-RS" sz="1600" dirty="0" smtClean="0"/>
              <a:t>ca</a:t>
            </a:r>
            <a:r>
              <a:rPr lang="en-US" sz="1600" dirty="0" smtClean="0"/>
              <a:t> je 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nekoliko</a:t>
            </a:r>
            <a:r>
              <a:rPr lang="en-US" sz="1600" dirty="0" smtClean="0"/>
              <a:t> </a:t>
            </a:r>
            <a:r>
              <a:rPr lang="en-US" sz="1600" dirty="0" err="1" smtClean="0"/>
              <a:t>klikova</a:t>
            </a:r>
            <a:r>
              <a:rPr lang="en-US" sz="1600" dirty="0" smtClean="0"/>
              <a:t> </a:t>
            </a:r>
            <a:r>
              <a:rPr lang="en-US" sz="1600" dirty="0" err="1" smtClean="0"/>
              <a:t>kreirala</a:t>
            </a:r>
            <a:r>
              <a:rPr lang="en-US" sz="1600" dirty="0" smtClean="0"/>
              <a:t>  </a:t>
            </a:r>
            <a:r>
              <a:rPr lang="en-US" sz="1600" dirty="0" err="1" smtClean="0"/>
              <a:t>digitalne</a:t>
            </a:r>
            <a:r>
              <a:rPr lang="en-US" sz="1600" dirty="0" smtClean="0"/>
              <a:t> </a:t>
            </a:r>
            <a:r>
              <a:rPr lang="en-US" sz="1600" dirty="0" err="1" smtClean="0"/>
              <a:t>dopune</a:t>
            </a:r>
            <a:r>
              <a:rPr lang="en-US" sz="1600" dirty="0" smtClean="0"/>
              <a:t> </a:t>
            </a:r>
            <a:r>
              <a:rPr lang="en-US" sz="1600" dirty="0" err="1" smtClean="0"/>
              <a:t>svojim</a:t>
            </a:r>
            <a:r>
              <a:rPr lang="en-US" sz="1600" dirty="0" smtClean="0"/>
              <a:t> </a:t>
            </a:r>
            <a:r>
              <a:rPr lang="en-US" sz="1600" dirty="0" err="1" smtClean="0"/>
              <a:t>predavanjima,delila</a:t>
            </a:r>
            <a:r>
              <a:rPr lang="en-US" sz="1600" dirty="0" smtClean="0"/>
              <a:t> </a:t>
            </a:r>
            <a:r>
              <a:rPr lang="en-US" sz="1600" dirty="0" err="1" smtClean="0"/>
              <a:t>zadatke</a:t>
            </a:r>
            <a:r>
              <a:rPr lang="en-US" sz="1600" dirty="0" smtClean="0"/>
              <a:t>, </a:t>
            </a:r>
            <a:r>
              <a:rPr lang="en-US" sz="1600" dirty="0" err="1" smtClean="0"/>
              <a:t>prikuplja</a:t>
            </a:r>
            <a:r>
              <a:rPr lang="en-US" sz="1600" dirty="0" smtClean="0"/>
              <a:t> </a:t>
            </a:r>
            <a:r>
              <a:rPr lang="en-US" sz="1600" dirty="0" err="1" smtClean="0"/>
              <a:t>literaturu</a:t>
            </a:r>
            <a:r>
              <a:rPr lang="en-US" sz="1600" dirty="0" smtClean="0"/>
              <a:t>,</a:t>
            </a:r>
            <a:r>
              <a:rPr lang="sr-Latn-RS" sz="1600" dirty="0"/>
              <a:t> </a:t>
            </a:r>
            <a:r>
              <a:rPr lang="en-US" sz="1600" dirty="0" err="1" smtClean="0"/>
              <a:t>postavljala</a:t>
            </a:r>
            <a:r>
              <a:rPr lang="en-US" sz="1600" dirty="0" smtClean="0"/>
              <a:t> </a:t>
            </a:r>
            <a:r>
              <a:rPr lang="en-US" sz="1600" dirty="0" err="1" smtClean="0"/>
              <a:t>materijale</a:t>
            </a:r>
            <a:r>
              <a:rPr lang="en-US" sz="1600" dirty="0" smtClean="0"/>
              <a:t>, a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druge</a:t>
            </a:r>
            <a:r>
              <a:rPr lang="en-US" sz="1600" dirty="0" smtClean="0"/>
              <a:t> </a:t>
            </a:r>
            <a:r>
              <a:rPr lang="en-US" sz="1600" dirty="0" err="1" smtClean="0"/>
              <a:t>strane</a:t>
            </a:r>
            <a:r>
              <a:rPr lang="en-US" sz="1600" dirty="0" smtClean="0"/>
              <a:t>, </a:t>
            </a:r>
            <a:r>
              <a:rPr lang="en-US" sz="1600" dirty="0" err="1" smtClean="0"/>
              <a:t>ucenici</a:t>
            </a:r>
            <a:r>
              <a:rPr lang="en-US" sz="1600" dirty="0" smtClean="0"/>
              <a:t> </a:t>
            </a:r>
            <a:r>
              <a:rPr lang="sr-Latn-RS" sz="1600" dirty="0" smtClean="0"/>
              <a:t>su </a:t>
            </a:r>
            <a:r>
              <a:rPr lang="en-US" sz="1600" dirty="0" err="1" smtClean="0"/>
              <a:t>mog</a:t>
            </a:r>
            <a:r>
              <a:rPr lang="sr-Latn-RS" sz="1600" dirty="0" smtClean="0"/>
              <a:t>li</a:t>
            </a:r>
            <a:r>
              <a:rPr lang="en-US" sz="1600" dirty="0" smtClean="0"/>
              <a:t> da se </a:t>
            </a:r>
            <a:r>
              <a:rPr lang="en-US" sz="1600" dirty="0" err="1" smtClean="0"/>
              <a:t>prikljuce</a:t>
            </a:r>
            <a:r>
              <a:rPr lang="en-US" sz="1600" dirty="0" smtClean="0"/>
              <a:t> </a:t>
            </a:r>
            <a:r>
              <a:rPr lang="sr-Latn-RS" sz="1600" dirty="0" smtClean="0"/>
              <a:t>radu 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bilo</a:t>
            </a:r>
            <a:r>
              <a:rPr lang="en-US" sz="1600" dirty="0" smtClean="0"/>
              <a:t> k</a:t>
            </a:r>
            <a:r>
              <a:rPr lang="sr-Latn-RS" sz="1600" dirty="0" smtClean="0"/>
              <a:t>og </a:t>
            </a:r>
            <a:r>
              <a:rPr lang="en-US" sz="1600" dirty="0" err="1" smtClean="0"/>
              <a:t>uredjaja</a:t>
            </a:r>
            <a:r>
              <a:rPr lang="en-US" sz="1600" dirty="0" smtClean="0"/>
              <a:t>, </a:t>
            </a:r>
            <a:r>
              <a:rPr lang="en-US" sz="1600" dirty="0" err="1" smtClean="0"/>
              <a:t>racunara</a:t>
            </a:r>
            <a:r>
              <a:rPr lang="en-US" sz="1600" dirty="0" smtClean="0"/>
              <a:t>, </a:t>
            </a:r>
            <a:r>
              <a:rPr lang="en-US" sz="1600" dirty="0" err="1" smtClean="0"/>
              <a:t>telefona</a:t>
            </a:r>
            <a:r>
              <a:rPr lang="en-US" sz="1600" dirty="0" smtClean="0"/>
              <a:t> </a:t>
            </a:r>
            <a:r>
              <a:rPr lang="en-US" sz="1600" dirty="0" err="1" smtClean="0"/>
              <a:t>ili</a:t>
            </a:r>
            <a:r>
              <a:rPr lang="en-US" sz="1600" dirty="0" smtClean="0"/>
              <a:t> </a:t>
            </a:r>
            <a:r>
              <a:rPr lang="en-US" sz="1600" dirty="0" err="1" smtClean="0"/>
              <a:t>tableta</a:t>
            </a:r>
            <a:r>
              <a:rPr lang="en-US" sz="1600" dirty="0" smtClean="0"/>
              <a:t>.</a:t>
            </a:r>
          </a:p>
          <a:p>
            <a:r>
              <a:rPr lang="sr-Latn-RS" sz="2000" b="1" dirty="0" smtClean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acebook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grupa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dirty="0" err="1" smtClean="0"/>
              <a:t>Ucenici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“</a:t>
            </a:r>
            <a:r>
              <a:rPr lang="en-US" sz="1600" dirty="0" err="1" smtClean="0"/>
              <a:t>ubaceni</a:t>
            </a:r>
            <a:r>
              <a:rPr lang="en-US" sz="1600" dirty="0" smtClean="0"/>
              <a:t>”  u </a:t>
            </a:r>
            <a:r>
              <a:rPr lang="en-US" sz="1600" dirty="0" err="1" smtClean="0"/>
              <a:t>zatvorenu</a:t>
            </a:r>
            <a:r>
              <a:rPr lang="en-US" sz="1600" dirty="0" smtClean="0"/>
              <a:t> Facebook </a:t>
            </a:r>
            <a:r>
              <a:rPr lang="en-US" sz="1600" dirty="0" err="1" smtClean="0"/>
              <a:t>grupu</a:t>
            </a:r>
            <a:r>
              <a:rPr lang="en-US" sz="1600" dirty="0" smtClean="0"/>
              <a:t> </a:t>
            </a:r>
            <a:r>
              <a:rPr lang="en-US" sz="1600" dirty="0" err="1" smtClean="0"/>
              <a:t>odeljenja</a:t>
            </a:r>
            <a:r>
              <a:rPr lang="en-US" sz="1600" dirty="0" smtClean="0"/>
              <a:t> </a:t>
            </a:r>
            <a:r>
              <a:rPr lang="sr-Latn-RS" sz="1600" dirty="0"/>
              <a:t> </a:t>
            </a:r>
            <a:r>
              <a:rPr lang="sr-Latn-RS" sz="1600" dirty="0" smtClean="0"/>
              <a:t>kako bi </a:t>
            </a:r>
            <a:r>
              <a:rPr lang="en-US" sz="1600" dirty="0" err="1" smtClean="0"/>
              <a:t>prat</a:t>
            </a:r>
            <a:r>
              <a:rPr lang="sr-Latn-RS" sz="1600" dirty="0" smtClean="0"/>
              <a:t>ili </a:t>
            </a:r>
            <a:r>
              <a:rPr lang="en-US" sz="1600" dirty="0" smtClean="0"/>
              <a:t> </a:t>
            </a:r>
            <a:r>
              <a:rPr lang="en-US" sz="1600" dirty="0" err="1" smtClean="0"/>
              <a:t>instrukcije</a:t>
            </a:r>
            <a:r>
              <a:rPr lang="en-US" sz="1600" dirty="0" smtClean="0"/>
              <a:t> </a:t>
            </a:r>
            <a:r>
              <a:rPr lang="en-US" sz="1600" dirty="0" err="1" smtClean="0"/>
              <a:t>profesora</a:t>
            </a:r>
            <a:r>
              <a:rPr lang="en-US" sz="1600" dirty="0" smtClean="0"/>
              <a:t>, </a:t>
            </a:r>
            <a:r>
              <a:rPr lang="en-US" sz="1600" dirty="0" err="1" smtClean="0"/>
              <a:t>postavlj</a:t>
            </a:r>
            <a:r>
              <a:rPr lang="sr-Latn-RS" sz="1600" dirty="0" smtClean="0"/>
              <a:t>ali </a:t>
            </a:r>
            <a:r>
              <a:rPr lang="en-US" sz="1600" dirty="0" smtClean="0"/>
              <a:t> </a:t>
            </a:r>
            <a:r>
              <a:rPr lang="en-US" sz="1600" dirty="0" err="1" smtClean="0"/>
              <a:t>pitanja</a:t>
            </a:r>
            <a:r>
              <a:rPr lang="en-US" sz="1600" dirty="0" smtClean="0"/>
              <a:t> i </a:t>
            </a:r>
            <a:r>
              <a:rPr lang="en-US" sz="1600" dirty="0" err="1" smtClean="0"/>
              <a:t>tuma</a:t>
            </a:r>
            <a:r>
              <a:rPr lang="sr-Latn-RS" sz="1600" dirty="0" smtClean="0"/>
              <a:t>čili odgovore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Messenger  live</a:t>
            </a:r>
          </a:p>
          <a:p>
            <a:r>
              <a:rPr lang="en-US" sz="1600" dirty="0" err="1" smtClean="0"/>
              <a:t>Preko</a:t>
            </a:r>
            <a:r>
              <a:rPr lang="en-US" sz="1600" dirty="0" smtClean="0"/>
              <a:t> Messenger  live </a:t>
            </a:r>
            <a:r>
              <a:rPr lang="en-US" sz="1600" dirty="0" err="1" smtClean="0"/>
              <a:t>predavanja</a:t>
            </a:r>
            <a:r>
              <a:rPr lang="en-US" sz="1600" dirty="0" smtClean="0"/>
              <a:t> </a:t>
            </a:r>
            <a:r>
              <a:rPr lang="en-US" sz="1600" dirty="0" err="1" smtClean="0"/>
              <a:t>omogucena</a:t>
            </a:r>
            <a:r>
              <a:rPr lang="en-US" sz="1600" dirty="0" smtClean="0"/>
              <a:t> je </a:t>
            </a:r>
            <a:r>
              <a:rPr lang="en-US" sz="1600" dirty="0" err="1" smtClean="0"/>
              <a:t>efikasna</a:t>
            </a:r>
            <a:r>
              <a:rPr lang="en-US" sz="1600" dirty="0" smtClean="0"/>
              <a:t> </a:t>
            </a:r>
            <a:r>
              <a:rPr lang="en-US" sz="1600" dirty="0" err="1" smtClean="0"/>
              <a:t>grupna</a:t>
            </a:r>
            <a:r>
              <a:rPr lang="en-US" sz="1600" dirty="0" smtClean="0"/>
              <a:t> </a:t>
            </a:r>
            <a:r>
              <a:rPr lang="en-US" sz="1600" dirty="0" err="1" smtClean="0"/>
              <a:t>komunikacija</a:t>
            </a:r>
            <a:r>
              <a:rPr lang="en-US" sz="1600" dirty="0" smtClean="0"/>
              <a:t> </a:t>
            </a:r>
            <a:r>
              <a:rPr lang="sr-Latn-RS" sz="16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razmena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informacija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505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0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10886" y="0"/>
            <a:ext cx="9133114" cy="68580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projektne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nastave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matematike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20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Sticanje</a:t>
            </a:r>
            <a:r>
              <a:rPr lang="en-US" sz="1600" dirty="0" smtClean="0"/>
              <a:t> </a:t>
            </a:r>
            <a:r>
              <a:rPr lang="en-US" sz="1600" dirty="0" err="1" smtClean="0"/>
              <a:t>znanja</a:t>
            </a:r>
            <a:r>
              <a:rPr lang="en-US" sz="1600" dirty="0" smtClean="0"/>
              <a:t> </a:t>
            </a:r>
            <a:r>
              <a:rPr lang="sr-Latn-RS" sz="16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realna</a:t>
            </a:r>
            <a:r>
              <a:rPr lang="en-US" sz="1600" dirty="0" smtClean="0"/>
              <a:t> </a:t>
            </a:r>
            <a:r>
              <a:rPr lang="en-US" sz="1600" dirty="0" err="1" smtClean="0"/>
              <a:t>mogucnost</a:t>
            </a:r>
            <a:r>
              <a:rPr lang="en-US" sz="1600" dirty="0" smtClean="0"/>
              <a:t> </a:t>
            </a:r>
            <a:r>
              <a:rPr lang="en-US" sz="1600" dirty="0" err="1" smtClean="0"/>
              <a:t>primene</a:t>
            </a:r>
            <a:r>
              <a:rPr lang="en-US" sz="1600" dirty="0" smtClean="0"/>
              <a:t> u </a:t>
            </a:r>
            <a:r>
              <a:rPr lang="en-US" sz="1600" dirty="0" err="1" smtClean="0"/>
              <a:t>stvarnom</a:t>
            </a:r>
            <a:r>
              <a:rPr lang="en-US" sz="1600" dirty="0" smtClean="0"/>
              <a:t> </a:t>
            </a:r>
            <a:r>
              <a:rPr lang="en-US" sz="1600" dirty="0" err="1" smtClean="0"/>
              <a:t>zivotu</a:t>
            </a:r>
            <a:r>
              <a:rPr lang="sr-Latn-RS" sz="1600" dirty="0" smtClean="0"/>
              <a:t>, razvoj ka preduzetništvu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Razvoj</a:t>
            </a:r>
            <a:r>
              <a:rPr lang="en-US" sz="1600" dirty="0" smtClean="0"/>
              <a:t> </a:t>
            </a:r>
            <a:r>
              <a:rPr lang="en-US" sz="1600" dirty="0" err="1" smtClean="0"/>
              <a:t>sposobnosti</a:t>
            </a:r>
            <a:r>
              <a:rPr lang="en-US" sz="1600" dirty="0" smtClean="0"/>
              <a:t> </a:t>
            </a:r>
            <a:r>
              <a:rPr lang="en-US" sz="1600" dirty="0" err="1" smtClean="0"/>
              <a:t>snalazenja</a:t>
            </a:r>
            <a:r>
              <a:rPr lang="en-US" sz="1600" dirty="0" smtClean="0"/>
              <a:t> u </a:t>
            </a:r>
            <a:r>
              <a:rPr lang="en-US" sz="1600" dirty="0" err="1" smtClean="0"/>
              <a:t>stvarnom</a:t>
            </a:r>
            <a:r>
              <a:rPr lang="en-US" sz="1600" dirty="0" smtClean="0"/>
              <a:t> </a:t>
            </a:r>
            <a:r>
              <a:rPr lang="en-US" sz="1600" dirty="0" err="1" smtClean="0"/>
              <a:t>zivotu</a:t>
            </a:r>
            <a:r>
              <a:rPr lang="sr-Latn-RS" sz="1600" dirty="0" smtClean="0"/>
              <a:t> i celoživotvo učenje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Razvoj</a:t>
            </a:r>
            <a:r>
              <a:rPr lang="en-US" sz="1600" dirty="0" smtClean="0"/>
              <a:t> </a:t>
            </a:r>
            <a:r>
              <a:rPr lang="en-US" sz="1600" dirty="0" err="1" smtClean="0"/>
              <a:t>interesa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istrazivanje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Razvoj</a:t>
            </a:r>
            <a:r>
              <a:rPr lang="en-US" sz="1600" dirty="0" smtClean="0"/>
              <a:t> </a:t>
            </a:r>
            <a:r>
              <a:rPr lang="en-US" sz="1600" dirty="0" err="1" smtClean="0"/>
              <a:t>vestina</a:t>
            </a:r>
            <a:r>
              <a:rPr lang="en-US" sz="1600" dirty="0" smtClean="0"/>
              <a:t> </a:t>
            </a:r>
            <a:r>
              <a:rPr lang="en-US" sz="1600" dirty="0" err="1" smtClean="0"/>
              <a:t>komunikacije</a:t>
            </a:r>
            <a:endParaRPr lang="sr-Latn-RS" sz="1600" dirty="0" smtClean="0"/>
          </a:p>
          <a:p>
            <a:r>
              <a:rPr lang="sr-Latn-RS" sz="1600" dirty="0" smtClean="0"/>
              <a:t>-Rad sa podacima</a:t>
            </a:r>
          </a:p>
          <a:p>
            <a:r>
              <a:rPr lang="sr-Latn-RS" sz="1600" dirty="0" smtClean="0"/>
              <a:t>-Digitalna pismenost</a:t>
            </a:r>
          </a:p>
          <a:p>
            <a:r>
              <a:rPr lang="sr-Latn-RS" sz="1600" dirty="0" smtClean="0"/>
              <a:t>-Estetska strana radova</a:t>
            </a:r>
          </a:p>
          <a:p>
            <a:r>
              <a:rPr lang="sr-Latn-RS" sz="1600" dirty="0" smtClean="0"/>
              <a:t>-Rešavanje problema</a:t>
            </a:r>
          </a:p>
          <a:p>
            <a:r>
              <a:rPr lang="sr-Latn-RS" sz="1600" dirty="0" smtClean="0"/>
              <a:t>-Pozitivan odnos prema</a:t>
            </a:r>
          </a:p>
          <a:p>
            <a:pPr marL="137160" indent="0">
              <a:buNone/>
            </a:pPr>
            <a:r>
              <a:rPr lang="sr-Latn-RS" sz="1600" dirty="0"/>
              <a:t> </a:t>
            </a:r>
            <a:r>
              <a:rPr lang="sr-Latn-RS" sz="1600" dirty="0" smtClean="0"/>
              <a:t>         životnoj sredini</a:t>
            </a:r>
          </a:p>
          <a:p>
            <a:pPr marL="137160" indent="0">
              <a:buNone/>
            </a:pPr>
            <a:r>
              <a:rPr lang="sr-Latn-R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Latn-RS" sz="1600" b="1" dirty="0" smtClean="0">
                <a:solidFill>
                  <a:schemeClr val="bg2">
                    <a:lumMod val="75000"/>
                  </a:schemeClr>
                </a:solidFill>
              </a:rPr>
              <a:t>Zaštita zdravlja online učenjem u </a:t>
            </a:r>
          </a:p>
          <a:p>
            <a:pPr marL="137160" indent="0">
              <a:buNone/>
            </a:pPr>
            <a:r>
              <a:rPr lang="sr-Latn-RS" sz="1600" b="1" dirty="0" smtClean="0">
                <a:solidFill>
                  <a:schemeClr val="bg2">
                    <a:lumMod val="75000"/>
                  </a:schemeClr>
                </a:solidFill>
              </a:rPr>
              <a:t>doba Covid-19</a:t>
            </a:r>
            <a:endParaRPr lang="en-U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Etape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projektne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nastave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iz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matematike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1600" dirty="0"/>
              <a:t>-</a:t>
            </a:r>
            <a:r>
              <a:rPr lang="en-US" sz="1600" dirty="0" err="1"/>
              <a:t>Pripremanje</a:t>
            </a:r>
            <a:r>
              <a:rPr lang="en-US" sz="1600" dirty="0"/>
              <a:t> </a:t>
            </a:r>
            <a:r>
              <a:rPr lang="en-US" sz="1600" dirty="0" err="1"/>
              <a:t>projekta</a:t>
            </a:r>
            <a:r>
              <a:rPr lang="en-US" sz="1600" dirty="0"/>
              <a:t>(</a:t>
            </a:r>
            <a:r>
              <a:rPr lang="en-US" sz="1600" dirty="0" err="1"/>
              <a:t>okvirno</a:t>
            </a:r>
            <a:r>
              <a:rPr lang="en-US" sz="1600" dirty="0"/>
              <a:t> </a:t>
            </a:r>
            <a:r>
              <a:rPr lang="sr-Latn-RS" sz="16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detaljno</a:t>
            </a:r>
            <a:r>
              <a:rPr lang="en-US" sz="1600" dirty="0"/>
              <a:t> </a:t>
            </a:r>
            <a:r>
              <a:rPr lang="en-US" sz="1600" dirty="0" err="1"/>
              <a:t>planiranje</a:t>
            </a:r>
            <a:r>
              <a:rPr lang="en-US" sz="1600" dirty="0"/>
              <a:t>)</a:t>
            </a:r>
          </a:p>
          <a:p>
            <a:r>
              <a:rPr lang="en-US" sz="1600" dirty="0"/>
              <a:t>-Rad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projektu</a:t>
            </a:r>
            <a:r>
              <a:rPr lang="en-US" sz="1600" dirty="0"/>
              <a:t>(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podataka,obrada</a:t>
            </a:r>
            <a:r>
              <a:rPr lang="en-US" sz="1600" dirty="0"/>
              <a:t> </a:t>
            </a:r>
            <a:r>
              <a:rPr lang="en-US" sz="1600" dirty="0" err="1"/>
              <a:t>analiza</a:t>
            </a:r>
            <a:r>
              <a:rPr lang="en-US" sz="1600" dirty="0"/>
              <a:t>)</a:t>
            </a:r>
          </a:p>
          <a:p>
            <a:r>
              <a:rPr lang="en-US" sz="1600" dirty="0"/>
              <a:t>-</a:t>
            </a:r>
            <a:r>
              <a:rPr lang="en-US" sz="1600" dirty="0" err="1"/>
              <a:t>Evaluacija</a:t>
            </a:r>
            <a:r>
              <a:rPr lang="en-US" sz="1600" dirty="0"/>
              <a:t>(</a:t>
            </a:r>
            <a:r>
              <a:rPr lang="en-US" sz="1600" dirty="0" err="1"/>
              <a:t>samoprocena</a:t>
            </a:r>
            <a:r>
              <a:rPr lang="en-US" sz="1600" dirty="0"/>
              <a:t>)</a:t>
            </a:r>
          </a:p>
          <a:p>
            <a:pPr marL="137160" indent="0">
              <a:buNone/>
            </a:pPr>
            <a:endParaRPr lang="sr-Latn-R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sr-Latn-R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660571" cy="427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 descr="Isečak sa ekran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1135789" y="221808"/>
            <a:ext cx="4286848" cy="321037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Slika 4" descr="Isečak sa ekran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5791200" y="838200"/>
            <a:ext cx="2590800" cy="40019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Slika 5" descr="Isečak sa ekra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693557" y="1494767"/>
            <a:ext cx="2568972" cy="24968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Slika 7" descr="Isečak sa ekran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55182" y="3663782"/>
            <a:ext cx="2259647" cy="28215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Slika 8" descr="Isečak sa ekran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23" y="3897587"/>
            <a:ext cx="1943371" cy="7049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11" name="Slika 10" descr="Isečak sa ekran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" y="665152"/>
            <a:ext cx="762106" cy="74305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Slika 11" descr="Isečak sa ekran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" y="4259587"/>
            <a:ext cx="781159" cy="68589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13" name="Slika 12" descr="Isečak sa ekran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40" y="5990412"/>
            <a:ext cx="743054" cy="743054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14" name="Slika 13" descr="Isečak sa ekran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53" y="152400"/>
            <a:ext cx="771633" cy="75258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5" name="Slika 14" descr="Isečak sa ekran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95" y="152400"/>
            <a:ext cx="2229161" cy="12384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26578" r="3585" b="25227"/>
          <a:stretch/>
        </p:blipFill>
        <p:spPr bwMode="auto">
          <a:xfrm rot="600000">
            <a:off x="4559346" y="4145091"/>
            <a:ext cx="4299135" cy="20395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7" descr="Isečak sa ekran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14" y="1891230"/>
            <a:ext cx="2505425" cy="106694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Slika 9" descr="Isečak sa ekran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80000">
            <a:off x="1011735" y="1336770"/>
            <a:ext cx="1562318" cy="9240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</p:pic>
      <p:pic>
        <p:nvPicPr>
          <p:cNvPr id="20" name="Slika 15" descr="Isečak sa ekran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1302416" y="5231536"/>
            <a:ext cx="2711098" cy="1198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66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1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10886" y="0"/>
            <a:ext cx="9133114" cy="6858000"/>
          </a:xfrm>
        </p:spPr>
        <p:txBody>
          <a:bodyPr/>
          <a:lstStyle/>
          <a:p>
            <a:r>
              <a:rPr lang="en-US" sz="2000" b="1" smtClean="0"/>
              <a:t>Zagrevanje pred projektni zadatak</a:t>
            </a:r>
          </a:p>
          <a:p>
            <a:endParaRPr lang="sr-Latn-RS" b="1"/>
          </a:p>
        </p:txBody>
      </p:sp>
      <p:pic>
        <p:nvPicPr>
          <p:cNvPr id="5" name="Slika 4" descr="Isečak sa ekra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4582590" cy="33687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Slika 6" descr="Isečak sa ekran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3431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90" y="2827365"/>
            <a:ext cx="397668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0" y="10886"/>
            <a:ext cx="9144000" cy="684711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</a:rPr>
              <a:t>Primena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</a:rPr>
              <a:t>matematike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u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</a:rPr>
              <a:t>struci</a:t>
            </a:r>
            <a:r>
              <a:rPr lang="sr-Latn-RS" sz="2400" b="1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</a:p>
          <a:p>
            <a:endParaRPr lang="sr-Latn-RS" sz="2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sr-Latn-RS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sr-Latn-RS" sz="1400" b="1" dirty="0" smtClean="0"/>
              <a:t>                                                                                            </a:t>
            </a:r>
            <a:r>
              <a:rPr lang="en-US" sz="1400" b="1" dirty="0" err="1" smtClean="0"/>
              <a:t>Prvi</a:t>
            </a:r>
            <a:r>
              <a:rPr lang="en-US" sz="1400" b="1" dirty="0" smtClean="0"/>
              <a:t> </a:t>
            </a:r>
            <a:r>
              <a:rPr lang="en-US" sz="1400" b="1" dirty="0" err="1"/>
              <a:t>zadatak</a:t>
            </a:r>
            <a:r>
              <a:rPr lang="en-US" sz="1400" b="1" dirty="0"/>
              <a:t> </a:t>
            </a:r>
            <a:r>
              <a:rPr lang="en-US" sz="1400" b="1" dirty="0" err="1"/>
              <a:t>ovog</a:t>
            </a:r>
            <a:r>
              <a:rPr lang="en-US" sz="1400" b="1" dirty="0"/>
              <a:t> </a:t>
            </a:r>
            <a:r>
              <a:rPr lang="en-US" sz="1400" b="1" dirty="0" err="1"/>
              <a:t>projekta</a:t>
            </a:r>
            <a:r>
              <a:rPr lang="en-US" sz="1400" b="1" dirty="0"/>
              <a:t> bio je </a:t>
            </a:r>
            <a:r>
              <a:rPr lang="en-US" sz="1400" b="1" dirty="0" err="1"/>
              <a:t>popunjavanje</a:t>
            </a:r>
            <a:r>
              <a:rPr lang="en-US" sz="1400" b="1" dirty="0"/>
              <a:t> </a:t>
            </a:r>
            <a:r>
              <a:rPr lang="sr-Latn-RS" sz="1400" b="1" dirty="0" smtClean="0"/>
              <a:t>                         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</a:t>
            </a:r>
            <a:r>
              <a:rPr lang="en-US" sz="1400" b="1" dirty="0" err="1"/>
              <a:t>osnovu</a:t>
            </a:r>
            <a:r>
              <a:rPr lang="en-US" sz="1400" b="1" dirty="0"/>
              <a:t> </a:t>
            </a:r>
            <a:r>
              <a:rPr lang="en-US" sz="1400" b="1" dirty="0" err="1"/>
              <a:t>koje</a:t>
            </a:r>
            <a:r>
              <a:rPr lang="en-US" sz="1400" b="1" dirty="0"/>
              <a:t> </a:t>
            </a:r>
            <a:r>
              <a:rPr lang="en-US" sz="1400" b="1" dirty="0" err="1"/>
              <a:t>smo</a:t>
            </a:r>
            <a:r>
              <a:rPr lang="en-US" sz="1400" b="1" dirty="0"/>
              <a:t> </a:t>
            </a:r>
            <a:r>
              <a:rPr lang="en-US" sz="1400" b="1" dirty="0" err="1" smtClean="0"/>
              <a:t>kasnije</a:t>
            </a:r>
            <a:endParaRPr lang="sr-Latn-RS" sz="1400" b="1" dirty="0" smtClean="0"/>
          </a:p>
          <a:p>
            <a:pPr algn="r"/>
            <a:r>
              <a:rPr lang="sr-Latn-RS" sz="1400" b="1" dirty="0"/>
              <a:t> </a:t>
            </a:r>
            <a:r>
              <a:rPr lang="sr-Latn-RS" sz="1400" b="1" dirty="0" smtClean="0"/>
              <a:t>                                                                  </a:t>
            </a:r>
            <a:r>
              <a:rPr lang="en-US" sz="1400" b="1" dirty="0" smtClean="0"/>
              <a:t> </a:t>
            </a:r>
            <a:r>
              <a:rPr lang="en-US" sz="1400" b="1" dirty="0" err="1"/>
              <a:t>radili</a:t>
            </a:r>
            <a:r>
              <a:rPr lang="en-US" sz="1400" b="1" dirty="0"/>
              <a:t> </a:t>
            </a:r>
            <a:r>
              <a:rPr lang="en-US" sz="1400" b="1" dirty="0" err="1"/>
              <a:t>sve</a:t>
            </a:r>
            <a:r>
              <a:rPr lang="en-US" sz="1400" b="1" dirty="0"/>
              <a:t> </a:t>
            </a:r>
            <a:r>
              <a:rPr lang="en-US" sz="1400" b="1" dirty="0" err="1"/>
              <a:t>projekte</a:t>
            </a:r>
            <a:r>
              <a:rPr lang="en-US" sz="1400" b="1" dirty="0"/>
              <a:t> u </a:t>
            </a:r>
            <a:r>
              <a:rPr lang="en-US" sz="1400" b="1" dirty="0" err="1"/>
              <a:t>kojima</a:t>
            </a:r>
            <a:r>
              <a:rPr lang="en-US" sz="1400" b="1" dirty="0"/>
              <a:t> </a:t>
            </a:r>
            <a:r>
              <a:rPr lang="en-US" sz="1400" b="1" dirty="0" err="1"/>
              <a:t>smo</a:t>
            </a:r>
            <a:r>
              <a:rPr lang="en-US" sz="1400" b="1" dirty="0"/>
              <a:t> </a:t>
            </a:r>
            <a:r>
              <a:rPr lang="en-US" sz="1400" b="1" dirty="0" err="1"/>
              <a:t>primenjivali</a:t>
            </a:r>
            <a:r>
              <a:rPr lang="en-US" sz="1400" b="1" dirty="0"/>
              <a:t> </a:t>
            </a:r>
            <a:endParaRPr lang="sr-Latn-RS" sz="1400" b="1" dirty="0" smtClean="0"/>
          </a:p>
          <a:p>
            <a:pPr marL="0" indent="0" algn="r">
              <a:buNone/>
            </a:pPr>
            <a:r>
              <a:rPr lang="sr-Latn-RS" sz="1400" b="1" dirty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sr-Latn-RS" sz="1400" b="1" dirty="0" smtClean="0">
                <a:solidFill>
                  <a:schemeClr val="bg2">
                    <a:lumMod val="75000"/>
                  </a:schemeClr>
                </a:solidFill>
              </a:rPr>
              <a:t>radivo iz matematike</a:t>
            </a:r>
            <a:endParaRPr lang="sr-Latn-R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sr-Latn-RS" sz="1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</a:rPr>
              <a:t>Graficki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</a:rPr>
              <a:t>prikazani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</a:rPr>
              <a:t>rezultati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</a:rPr>
              <a:t>ankete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</a:rPr>
              <a:t>iz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</a:rPr>
              <a:t>tabele</a:t>
            </a:r>
            <a:r>
              <a:rPr lang="sr-Latn-RS" sz="1400" b="1" dirty="0" smtClean="0">
                <a:solidFill>
                  <a:schemeClr val="bg2">
                    <a:lumMod val="75000"/>
                  </a:schemeClr>
                </a:solidFill>
              </a:rPr>
              <a:t> :</a:t>
            </a:r>
          </a:p>
          <a:p>
            <a:r>
              <a:rPr lang="sr-Latn-RS" sz="1400" b="1" dirty="0" smtClean="0"/>
              <a:t>1. Klasičan način ( sveska i olovka)                                                         2. Korišćenje Exel-a</a:t>
            </a:r>
            <a:endParaRPr lang="sr-Latn-RS" sz="1400" b="1" dirty="0"/>
          </a:p>
        </p:txBody>
      </p:sp>
      <p:pic>
        <p:nvPicPr>
          <p:cNvPr id="4" name="Slika 3" descr="Isečak sa ekra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7" y="3566751"/>
            <a:ext cx="2115273" cy="313649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66751"/>
            <a:ext cx="5207696" cy="3262312"/>
          </a:xfrm>
          <a:prstGeom prst="rect">
            <a:avLst/>
          </a:prstGeom>
        </p:spPr>
      </p:pic>
      <p:pic>
        <p:nvPicPr>
          <p:cNvPr id="5" name="Slika 4" descr="Isečak sa ekra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3" y="457200"/>
            <a:ext cx="3733800" cy="25053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133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 descr="Isečak sa ekran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952590"/>
          </a:xfrm>
          <a:effectLst>
            <a:softEdge rad="63500"/>
          </a:effectLst>
        </p:spPr>
      </p:pic>
      <p:pic>
        <p:nvPicPr>
          <p:cNvPr id="5" name="Slika 4" descr="Isečak sa ekran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4664" r="682"/>
          <a:stretch/>
        </p:blipFill>
        <p:spPr>
          <a:xfrm rot="16200000">
            <a:off x="1016426" y="989905"/>
            <a:ext cx="2996348" cy="41148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Slika 5" descr="Isečak sa ekran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"/>
          <a:stretch/>
        </p:blipFill>
        <p:spPr>
          <a:xfrm rot="16200000">
            <a:off x="5259955" y="2822687"/>
            <a:ext cx="3428999" cy="38905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214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0" y="0"/>
            <a:ext cx="9144000" cy="6763492"/>
          </a:xfrm>
        </p:spPr>
        <p:txBody>
          <a:bodyPr/>
          <a:lstStyle/>
          <a:p>
            <a:r>
              <a:rPr lang="en-US" sz="2000" b="1" dirty="0" err="1" smtClean="0"/>
              <a:t>Rezultati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prebrojavanja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druge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ankete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njihovo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tabelarno</a:t>
            </a:r>
            <a:r>
              <a:rPr lang="en-US" sz="2000" b="1" dirty="0" smtClean="0"/>
              <a:t> i</a:t>
            </a:r>
            <a:r>
              <a:rPr lang="sr-Latn-RS" sz="2000" b="1" dirty="0" smtClean="0"/>
              <a:t> </a:t>
            </a:r>
            <a:r>
              <a:rPr lang="en-US" sz="2000" b="1" dirty="0" err="1" smtClean="0"/>
              <a:t>grafi</a:t>
            </a:r>
            <a:r>
              <a:rPr lang="sr-Latn-RS" sz="2000" b="1" dirty="0" smtClean="0"/>
              <a:t>čko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prikazivanje</a:t>
            </a:r>
            <a:endParaRPr lang="en-US" sz="2000" b="1" dirty="0" smtClean="0"/>
          </a:p>
          <a:p>
            <a:endParaRPr lang="sr-Latn-RS" dirty="0"/>
          </a:p>
        </p:txBody>
      </p:sp>
      <p:pic>
        <p:nvPicPr>
          <p:cNvPr id="4" name="Slika 3" descr="Isečak sa ekra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9681"/>
            <a:ext cx="6248400" cy="307594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Slika 5" descr="Isečak sa ekran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9" y="3470451"/>
            <a:ext cx="7620000" cy="3200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Slika 4" descr="Isečak sa ekra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4613015" cy="26016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07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err="1" smtClean="0"/>
              <a:t>Evaluacija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samoocenjivanje</a:t>
            </a:r>
            <a:r>
              <a:rPr lang="en-US" sz="2000" b="1" dirty="0" smtClean="0"/>
              <a:t>)</a:t>
            </a:r>
            <a:r>
              <a:rPr lang="sr-Latn-RS" sz="2000" b="1" dirty="0" smtClean="0"/>
              <a:t> </a:t>
            </a:r>
          </a:p>
          <a:p>
            <a:r>
              <a:rPr lang="sr-Latn-RS" sz="2000" b="1" dirty="0" smtClean="0"/>
              <a:t>Primer kako je jedan učenik sebe ocenio :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</a:t>
            </a:r>
            <a:r>
              <a:rPr lang="en-US" sz="2000" dirty="0" err="1" smtClean="0"/>
              <a:t>Dajem</a:t>
            </a:r>
            <a:r>
              <a:rPr lang="en-US" sz="2000" dirty="0" smtClean="0"/>
              <a:t> </a:t>
            </a:r>
            <a:r>
              <a:rPr lang="en-US" sz="2000" dirty="0" err="1" smtClean="0"/>
              <a:t>sebi</a:t>
            </a:r>
            <a:r>
              <a:rPr lang="en-US" sz="2000" dirty="0" smtClean="0"/>
              <a:t> </a:t>
            </a:r>
            <a:r>
              <a:rPr lang="en-US" sz="2000" dirty="0" err="1" smtClean="0"/>
              <a:t>ocenu</a:t>
            </a:r>
            <a:r>
              <a:rPr lang="en-US" sz="2000" dirty="0" smtClean="0"/>
              <a:t> 4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(</a:t>
            </a:r>
            <a:r>
              <a:rPr lang="en-US" sz="2000" dirty="0" err="1" smtClean="0"/>
              <a:t>zbog</a:t>
            </a:r>
            <a:r>
              <a:rPr lang="en-US" sz="2000" dirty="0" smtClean="0"/>
              <a:t> </a:t>
            </a:r>
            <a:r>
              <a:rPr lang="en-US" sz="2000" dirty="0" err="1" smtClean="0"/>
              <a:t>zanimljivosti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       </a:t>
            </a:r>
            <a:r>
              <a:rPr lang="en-US" sz="2000" dirty="0" err="1" smtClean="0"/>
              <a:t>Ocena</a:t>
            </a:r>
            <a:r>
              <a:rPr lang="en-US" sz="2000" dirty="0" smtClean="0"/>
              <a:t> 2(bio je </a:t>
            </a:r>
            <a:r>
              <a:rPr lang="en-US" sz="2000" dirty="0" err="1" smtClean="0"/>
              <a:t>pocetak</a:t>
            </a:r>
            <a:r>
              <a:rPr lang="en-US" sz="2000" dirty="0" smtClean="0"/>
              <a:t> I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</a:t>
            </a:r>
            <a:r>
              <a:rPr lang="en-US" sz="2000" dirty="0" err="1" smtClean="0"/>
              <a:t>nisam</a:t>
            </a:r>
            <a:r>
              <a:rPr lang="en-US" sz="2000" dirty="0" smtClean="0"/>
              <a:t> </a:t>
            </a:r>
            <a:r>
              <a:rPr lang="en-US" sz="2000" dirty="0" err="1" smtClean="0"/>
              <a:t>shvatao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</a:t>
            </a:r>
            <a:r>
              <a:rPr lang="en-US" sz="2000" dirty="0" err="1" smtClean="0"/>
              <a:t>ozbiljno</a:t>
            </a:r>
            <a:r>
              <a:rPr lang="en-US" sz="2000" dirty="0" smtClean="0"/>
              <a:t> </a:t>
            </a:r>
            <a:r>
              <a:rPr lang="en-US" sz="2000" dirty="0" err="1" smtClean="0"/>
              <a:t>ovaj</a:t>
            </a:r>
            <a:r>
              <a:rPr lang="en-US" sz="2000" dirty="0" smtClean="0"/>
              <a:t> </a:t>
            </a:r>
            <a:r>
              <a:rPr lang="en-US" sz="2000" dirty="0" err="1" smtClean="0"/>
              <a:t>projekat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Ocena</a:t>
            </a:r>
            <a:r>
              <a:rPr lang="en-US" sz="2000" dirty="0" smtClean="0"/>
              <a:t> 4(</a:t>
            </a:r>
            <a:r>
              <a:rPr lang="en-US" sz="2000" dirty="0" err="1" smtClean="0"/>
              <a:t>mogla</a:t>
            </a:r>
            <a:r>
              <a:rPr lang="en-US" sz="2000" dirty="0" smtClean="0"/>
              <a:t> je da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</a:t>
            </a:r>
            <a:r>
              <a:rPr lang="en-US" sz="2000" dirty="0" err="1" smtClean="0"/>
              <a:t>bude</a:t>
            </a:r>
            <a:r>
              <a:rPr lang="en-US" sz="2000" dirty="0" smtClean="0"/>
              <a:t> I </a:t>
            </a:r>
            <a:r>
              <a:rPr lang="en-US" sz="2000" dirty="0" err="1" smtClean="0"/>
              <a:t>bolja</a:t>
            </a:r>
            <a:r>
              <a:rPr lang="en-US" sz="2000" dirty="0" smtClean="0"/>
              <a:t> </a:t>
            </a:r>
            <a:r>
              <a:rPr lang="en-US" sz="2000" dirty="0" err="1" smtClean="0"/>
              <a:t>tabela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Ocena</a:t>
            </a:r>
            <a:r>
              <a:rPr lang="en-US" sz="2000" dirty="0" smtClean="0"/>
              <a:t> 3(</a:t>
            </a:r>
            <a:r>
              <a:rPr lang="en-US" sz="2000" dirty="0" err="1" smtClean="0"/>
              <a:t>trebalo</a:t>
            </a:r>
            <a:r>
              <a:rPr lang="en-US" sz="2000" dirty="0" smtClean="0"/>
              <a:t> je da </a:t>
            </a:r>
            <a:r>
              <a:rPr lang="en-US" sz="2000" dirty="0" err="1" smtClean="0"/>
              <a:t>radim</a:t>
            </a:r>
            <a:r>
              <a:rPr lang="en-US" sz="2000" dirty="0" smtClean="0"/>
              <a:t> rad u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</a:t>
            </a:r>
            <a:r>
              <a:rPr lang="en-US" sz="2000" dirty="0" err="1" smtClean="0"/>
              <a:t>nekom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programu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crtanje</a:t>
            </a:r>
            <a:r>
              <a:rPr lang="en-US" sz="2000" dirty="0" smtClean="0"/>
              <a:t> a ne da </a:t>
            </a:r>
            <a:r>
              <a:rPr lang="en-US" sz="2000" dirty="0" err="1" smtClean="0"/>
              <a:t>crtam</a:t>
            </a:r>
            <a:r>
              <a:rPr lang="en-US" sz="2000" dirty="0" smtClean="0"/>
              <a:t> u </a:t>
            </a:r>
            <a:r>
              <a:rPr lang="en-US" sz="2000" dirty="0" err="1" smtClean="0"/>
              <a:t>svesci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85800"/>
            <a:ext cx="201022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09800"/>
            <a:ext cx="201022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733800"/>
            <a:ext cx="1988456" cy="127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90113"/>
            <a:ext cx="198845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05" y="3871799"/>
            <a:ext cx="2133601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38" y="481012"/>
            <a:ext cx="2133601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2900362"/>
            <a:ext cx="2385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Ocena</a:t>
            </a:r>
            <a:r>
              <a:rPr lang="en-US" dirty="0"/>
              <a:t> 5(</a:t>
            </a:r>
            <a:r>
              <a:rPr lang="en-US" dirty="0" err="1"/>
              <a:t>lepo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prikazan</a:t>
            </a:r>
            <a:r>
              <a:rPr lang="en-US" dirty="0" smtClean="0"/>
              <a:t> </a:t>
            </a:r>
            <a:r>
              <a:rPr lang="en-US" dirty="0" err="1"/>
              <a:t>grafik</a:t>
            </a:r>
            <a:endParaRPr lang="en-US" dirty="0"/>
          </a:p>
          <a:p>
            <a:r>
              <a:rPr lang="en-US" dirty="0" err="1" smtClean="0"/>
              <a:t>ankete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961</TotalTime>
  <Words>422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Projekat iz matematike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Projekat iz matematike</dc:title>
  <dc:creator>Korisnik</dc:creator>
  <cp:lastModifiedBy>Gorica</cp:lastModifiedBy>
  <cp:revision>107</cp:revision>
  <cp:lastPrinted>2020-05-11T10:49:25Z</cp:lastPrinted>
  <dcterms:created xsi:type="dcterms:W3CDTF">2020-05-11T10:47:42Z</dcterms:created>
  <dcterms:modified xsi:type="dcterms:W3CDTF">2020-05-24T15:35:59Z</dcterms:modified>
</cp:coreProperties>
</file>